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c3cd46ed2240ef" /><Relationship Type="http://schemas.openxmlformats.org/officeDocument/2006/relationships/extended-properties" Target="/docProps/app.xml" Id="Ra059d28835d14d62" /><Relationship Type="http://schemas.openxmlformats.org/officeDocument/2006/relationships/officeDocument" Target="/ppt/presentation.xml" Id="R5ccedfadd32a46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f13358ed234755"/>
  </p:sldMasterIdLst>
  <p:notesMasterIdLst>
    <p:notesMasterId xmlns:r="http://schemas.openxmlformats.org/officeDocument/2006/relationships" r:id="R946c5c1916554471"/>
  </p:notesMasterIdLst>
  <p:sldIdLst>
    <p:sldId xmlns:r="http://schemas.openxmlformats.org/officeDocument/2006/relationships" id="256" r:id="R40936f062da84700"/>
    <p:sldId xmlns:r="http://schemas.openxmlformats.org/officeDocument/2006/relationships" id="257" r:id="R4747df94e26442ff"/>
    <p:sldId xmlns:r="http://schemas.openxmlformats.org/officeDocument/2006/relationships" id="258" r:id="Rc4bfce5ed8214ac6"/>
    <p:sldId xmlns:r="http://schemas.openxmlformats.org/officeDocument/2006/relationships" id="259" r:id="Re8fdba00097a4d33"/>
    <p:sldId xmlns:r="http://schemas.openxmlformats.org/officeDocument/2006/relationships" id="260" r:id="R33f07a43604a4f5e"/>
    <p:sldId xmlns:r="http://schemas.openxmlformats.org/officeDocument/2006/relationships" id="261" r:id="Rbdf64584c3844010"/>
    <p:sldId xmlns:r="http://schemas.openxmlformats.org/officeDocument/2006/relationships" id="262" r:id="Rca60fc5884eb4c8e"/>
    <p:sldId xmlns:r="http://schemas.openxmlformats.org/officeDocument/2006/relationships" id="263" r:id="Rd7d3785277d84e9f"/>
    <p:sldId xmlns:r="http://schemas.openxmlformats.org/officeDocument/2006/relationships" id="264" r:id="Rb07611e1c4b341a2"/>
    <p:sldId xmlns:r="http://schemas.openxmlformats.org/officeDocument/2006/relationships" id="265" r:id="Rb049272333ed42b1"/>
    <p:sldId xmlns:r="http://schemas.openxmlformats.org/officeDocument/2006/relationships" id="266" r:id="R4a05e04087554feb"/>
    <p:sldId xmlns:r="http://schemas.openxmlformats.org/officeDocument/2006/relationships" id="267" r:id="R557dab26e3ee46d9"/>
    <p:sldId xmlns:r="http://schemas.openxmlformats.org/officeDocument/2006/relationships" id="268" r:id="Re33a061742a84844"/>
    <p:sldId xmlns:r="http://schemas.openxmlformats.org/officeDocument/2006/relationships" id="269" r:id="Rfb2d935968374970"/>
    <p:sldId xmlns:r="http://schemas.openxmlformats.org/officeDocument/2006/relationships" id="270" r:id="R7e700360624e493f"/>
    <p:sldId xmlns:r="http://schemas.openxmlformats.org/officeDocument/2006/relationships" id="271" r:id="Rbcaa4e9e7c484d25"/>
    <p:sldId xmlns:r="http://schemas.openxmlformats.org/officeDocument/2006/relationships" id="272" r:id="Rc15af43016ac4c66"/>
    <p:sldId xmlns:r="http://schemas.openxmlformats.org/officeDocument/2006/relationships" id="273" r:id="R10ac205c8d1045bc"/>
    <p:sldId xmlns:r="http://schemas.openxmlformats.org/officeDocument/2006/relationships" id="274" r:id="R6c6921640f0e4c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0231b8f45a4f97" /><Relationship Type="http://schemas.openxmlformats.org/officeDocument/2006/relationships/slideMaster" Target="/ppt/slideMasters/slideMaster1.xml" Id="Rb8f13358ed234755" /><Relationship Type="http://schemas.openxmlformats.org/officeDocument/2006/relationships/notesMaster" Target="/ppt/notesMasters/notesMaster1.xml" Id="R946c5c1916554471" /><Relationship Type="http://schemas.openxmlformats.org/officeDocument/2006/relationships/presProps" Target="/ppt/presProps.xml" Id="R9327a91e4b6c4b27" /><Relationship Type="http://schemas.openxmlformats.org/officeDocument/2006/relationships/tableStyles" Target="/ppt/tableStyles.xml" Id="Rbc82cd60055c41ee" /><Relationship Type="http://schemas.openxmlformats.org/officeDocument/2006/relationships/slide" Target="/ppt/slides/slide1.xml" Id="R40936f062da84700" /><Relationship Type="http://schemas.openxmlformats.org/officeDocument/2006/relationships/slide" Target="/ppt/slides/slide2.xml" Id="R4747df94e26442ff" /><Relationship Type="http://schemas.openxmlformats.org/officeDocument/2006/relationships/slide" Target="/ppt/slides/slide3.xml" Id="Rc4bfce5ed8214ac6" /><Relationship Type="http://schemas.openxmlformats.org/officeDocument/2006/relationships/slide" Target="/ppt/slides/slide4.xml" Id="Re8fdba00097a4d33" /><Relationship Type="http://schemas.openxmlformats.org/officeDocument/2006/relationships/slide" Target="/ppt/slides/slide5.xml" Id="R33f07a43604a4f5e" /><Relationship Type="http://schemas.openxmlformats.org/officeDocument/2006/relationships/slide" Target="/ppt/slides/slide6.xml" Id="Rbdf64584c3844010" /><Relationship Type="http://schemas.openxmlformats.org/officeDocument/2006/relationships/slide" Target="/ppt/slides/slide7.xml" Id="Rca60fc5884eb4c8e" /><Relationship Type="http://schemas.openxmlformats.org/officeDocument/2006/relationships/slide" Target="/ppt/slides/slide8.xml" Id="Rd7d3785277d84e9f" /><Relationship Type="http://schemas.openxmlformats.org/officeDocument/2006/relationships/slide" Target="/ppt/slides/slide9.xml" Id="Rb07611e1c4b341a2" /><Relationship Type="http://schemas.openxmlformats.org/officeDocument/2006/relationships/slide" Target="/ppt/slides/slide10.xml" Id="Rb049272333ed42b1" /><Relationship Type="http://schemas.openxmlformats.org/officeDocument/2006/relationships/slide" Target="/ppt/slides/slide11.xml" Id="R4a05e04087554feb" /><Relationship Type="http://schemas.openxmlformats.org/officeDocument/2006/relationships/slide" Target="/ppt/slides/slide12.xml" Id="R557dab26e3ee46d9" /><Relationship Type="http://schemas.openxmlformats.org/officeDocument/2006/relationships/slide" Target="/ppt/slides/slide13.xml" Id="Re33a061742a84844" /><Relationship Type="http://schemas.openxmlformats.org/officeDocument/2006/relationships/slide" Target="/ppt/slides/slide14.xml" Id="Rfb2d935968374970" /><Relationship Type="http://schemas.openxmlformats.org/officeDocument/2006/relationships/slide" Target="/ppt/slides/slide15.xml" Id="R7e700360624e493f" /><Relationship Type="http://schemas.openxmlformats.org/officeDocument/2006/relationships/slide" Target="/ppt/slides/slide16.xml" Id="Rbcaa4e9e7c484d25" /><Relationship Type="http://schemas.openxmlformats.org/officeDocument/2006/relationships/slide" Target="/ppt/slides/slide17.xml" Id="Rc15af43016ac4c66" /><Relationship Type="http://schemas.openxmlformats.org/officeDocument/2006/relationships/slide" Target="/ppt/slides/slide18.xml" Id="R10ac205c8d1045bc" /><Relationship Type="http://schemas.openxmlformats.org/officeDocument/2006/relationships/slide" Target="/ppt/slides/slide19.xml" Id="R6c6921640f0e4c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14c7825b224a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00bbfb4cd3549a4" /><Relationship Type="http://schemas.openxmlformats.org/officeDocument/2006/relationships/notesMaster" Target="/ppt/notesMasters/notesMaster1.xml" Id="R451a492d0e2b4e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b0ce152698411a" /><Relationship Type="http://schemas.openxmlformats.org/officeDocument/2006/relationships/notesMaster" Target="/ppt/notesMasters/notesMaster1.xml" Id="Rf513b712794743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a290a10be5484f" /><Relationship Type="http://schemas.openxmlformats.org/officeDocument/2006/relationships/notesMaster" Target="/ppt/notesMasters/notesMaster1.xml" Id="Re2f5417acb304b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ed0997282e4708" /><Relationship Type="http://schemas.openxmlformats.org/officeDocument/2006/relationships/notesMaster" Target="/ppt/notesMasters/notesMaster1.xml" Id="R3ac87b29fa7344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d73ebf42484826" /><Relationship Type="http://schemas.openxmlformats.org/officeDocument/2006/relationships/notesMaster" Target="/ppt/notesMasters/notesMaster1.xml" Id="Rd400eda02bfe41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f0ca706daf44a2" /><Relationship Type="http://schemas.openxmlformats.org/officeDocument/2006/relationships/notesMaster" Target="/ppt/notesMasters/notesMaster1.xml" Id="R8f147c17d45b45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6f2264d74e4928" /><Relationship Type="http://schemas.openxmlformats.org/officeDocument/2006/relationships/notesMaster" Target="/ppt/notesMasters/notesMaster1.xml" Id="R996a76360bbe49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45d0515d0b43ed" /><Relationship Type="http://schemas.openxmlformats.org/officeDocument/2006/relationships/notesMaster" Target="/ppt/notesMasters/notesMaster1.xml" Id="R36fa7b0ead8b41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bb9ee55354c40a7" /><Relationship Type="http://schemas.openxmlformats.org/officeDocument/2006/relationships/notesMaster" Target="/ppt/notesMasters/notesMaster1.xml" Id="R54002c8084b541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1df7f7798845e6" /><Relationship Type="http://schemas.openxmlformats.org/officeDocument/2006/relationships/notesMaster" Target="/ppt/notesMasters/notesMaster1.xml" Id="Rb115d77bafe74d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a498b5e07e4ce5" /><Relationship Type="http://schemas.openxmlformats.org/officeDocument/2006/relationships/notesMaster" Target="/ppt/notesMasters/notesMaster1.xml" Id="R7338d9bf3ab7407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72dcb7d2b64b24" /><Relationship Type="http://schemas.openxmlformats.org/officeDocument/2006/relationships/notesMaster" Target="/ppt/notesMasters/notesMaster1.xml" Id="Rea82e65a9f234d8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421cf283624716" /><Relationship Type="http://schemas.openxmlformats.org/officeDocument/2006/relationships/notesMaster" Target="/ppt/notesMasters/notesMaster1.xml" Id="R4f3f80157d6f415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3d91046e2904561" /><Relationship Type="http://schemas.openxmlformats.org/officeDocument/2006/relationships/notesMaster" Target="/ppt/notesMasters/notesMaster1.xml" Id="Rae2020e728bc47f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f10b1391868478d" /><Relationship Type="http://schemas.openxmlformats.org/officeDocument/2006/relationships/notesMaster" Target="/ppt/notesMasters/notesMaster1.xml" Id="R484f3d148d18443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612d170e0574431" /><Relationship Type="http://schemas.openxmlformats.org/officeDocument/2006/relationships/notesMaster" Target="/ppt/notesMasters/notesMaster1.xml" Id="Racef856aabc5490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14415e8b3db4efd" /><Relationship Type="http://schemas.openxmlformats.org/officeDocument/2006/relationships/notesMaster" Target="/ppt/notesMasters/notesMaster1.xml" Id="Rf2de8c5c725043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b10aaf86bd14425" /><Relationship Type="http://schemas.openxmlformats.org/officeDocument/2006/relationships/notesMaster" Target="/ppt/notesMasters/notesMaster1.xml" Id="Rf9a80bdbfdb7495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1253faa4d3443a1" /><Relationship Type="http://schemas.openxmlformats.org/officeDocument/2006/relationships/notesMaster" Target="/ppt/notesMasters/notesMaster1.xml" Id="R226e0ed4d68f46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  <a:p xmlns:a="http://schemas.openxmlformats.org/drawingml/2006/main">
            <a:r>
              <a:t>Image asset from the official CALA website. https://cdn.ing/assets/i/r/153922/variants/eyzvp61cdmbhbeojmhap0gtjm97q/ffa771bd373b30a1a63111797ef5dd88627acefa289ede100f7c545462724c63/cala-hero.webp</a:t>
            </a:r>
          </a:p>
          <a:p xmlns:a="http://schemas.openxmlformats.org/drawingml/2006/main">
            <a:r>
              <a:t>Image asset from the official CALA website. https://cdn.ing/assets/i/r/153932/sv457a7ed6mw7mw2dnz5a6xl6oaa/logo-dark.png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Brand description source: Senna House Hotel CALA page, retrieved September 30, 2026, https://www.thesennahouse.com/cala-restaurant.htm. Brand positioning is descriptive, not a forecast.</a:t>
            </a:r>
          </a:p>
          <a:p xmlns:a="http://schemas.openxmlformats.org/drawingml/2006/main">
            <a:r>
              <a:t>Image asset from the official CALA website. https://cdn.ing/assets/i/r/170721/u2d6jzkge1smk2xvf2rh1magumgm/food1.webp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Image asset from the official CALA website. https://cdn.ing/assets/i/r/170701/b90sd69piv3zgaulfarrdyd30m0l/space-1.jpg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operating plan for discussion, derived from the platform strategy in CALA_Growth_Holdings_Investment_Overview.docx, discussion draft, retrieved September 30, 2026. Proposed terms, not approved offering terms.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Risk analysis and controls are discussion proposals, not claims that controls already exist. Sources: 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  <a:p xmlns:a="http://schemas.openxmlformats.org/drawingml/2006/main">
            <a:r>
              <a:t>Image asset from the official CALA website. https://cdn.ing/assets/i/r/153928/vuocq081ojn242sh8f1ajqgmks2m/about.webp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Mikis Troyan to Jeff Ward, “Cala Fund and New Location Pipeline,” August 26, 2026. https://mail.google.com/mail/#all/1a04029b4f2e9767</a:t>
            </a:r>
          </a:p>
          <a:p xmlns:a="http://schemas.openxmlformats.org/drawingml/2006/main">
            <a:r>
              <a:t>CALA_Growth_Holdings_Investment_Overview.docx, discussion draft, retrieved September 30, 2026. Proposed terms, not approved offering terms.</a:t>
            </a:r>
          </a:p>
          <a:p xmlns:a="http://schemas.openxmlformats.org/drawingml/2006/main">
            <a:r>
              <a:t>Public brand source: https://www.thesennahouse.com/cala-restaurant.htm.</a:t>
            </a:r>
          </a:p>
          <a:p xmlns:a="http://schemas.openxmlformats.org/drawingml/2006/main">
            <a:r>
              <a:t>Official image source: https://www.calascottsdale.com/. Asset URLs appear in the relevant slide notes.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c7b814c9a344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a7009f3a5548b5" /><Relationship Type="http://schemas.openxmlformats.org/officeDocument/2006/relationships/slideLayout" Target="/ppt/slideLayouts/slideLayout1.xml" Id="R75e8c2d59cfd48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e8c2d59cfd48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8d1033987c4439" /><Relationship Type="http://schemas.openxmlformats.org/officeDocument/2006/relationships/image" Target="/ppt/media/image.png" Id="Rf5a383fa3ce148af" /><Relationship Type="http://schemas.openxmlformats.org/officeDocument/2006/relationships/image" Target="/ppt/media/image2.png" Id="R0922e7dff1d84c1b" /><Relationship Type="http://schemas.openxmlformats.org/officeDocument/2006/relationships/notesSlide" Target="/ppt/notesSlides/notesSlide1.xml" Id="R2acf2a80d8684d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17ce804a848bf" /><Relationship Type="http://schemas.openxmlformats.org/officeDocument/2006/relationships/notesSlide" Target="/ppt/notesSlides/notesSlide2.xml" Id="Rc75afe2e8c0248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46d4ff68f4b44" /><Relationship Type="http://schemas.openxmlformats.org/officeDocument/2006/relationships/image" Target="/ppt/media/image3.png" Id="R768e7e2ec3d547ee" /><Relationship Type="http://schemas.openxmlformats.org/officeDocument/2006/relationships/notesSlide" Target="/ppt/notesSlides/notesSlide3.xml" Id="R88aeec247efd42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174ea946594366" /><Relationship Type="http://schemas.openxmlformats.org/officeDocument/2006/relationships/image" Target="/ppt/media/image4.png" Id="Rb5212c81ef9846b8" /><Relationship Type="http://schemas.openxmlformats.org/officeDocument/2006/relationships/notesSlide" Target="/ppt/notesSlides/notesSlide4.xml" Id="R34b13083788f4c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0e58d413984f3c" /><Relationship Type="http://schemas.openxmlformats.org/officeDocument/2006/relationships/notesSlide" Target="/ppt/notesSlides/notesSlide5.xml" Id="R5e2f9df0eddf44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213f606df44ae" /><Relationship Type="http://schemas.openxmlformats.org/officeDocument/2006/relationships/notesSlide" Target="/ppt/notesSlides/notesSlide6.xml" Id="Rc39306a14cbe46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d8ae168404ec4" /><Relationship Type="http://schemas.openxmlformats.org/officeDocument/2006/relationships/notesSlide" Target="/ppt/notesSlides/notesSlide7.xml" Id="R721bd7877fec47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0438b69b7946fe" /><Relationship Type="http://schemas.openxmlformats.org/officeDocument/2006/relationships/notesSlide" Target="/ppt/notesSlides/notesSlide8.xml" Id="R42bbba9b0eef42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95f49bdda84654" /><Relationship Type="http://schemas.openxmlformats.org/officeDocument/2006/relationships/notesSlide" Target="/ppt/notesSlides/notesSlide9.xml" Id="Rf97d2590710049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fb5a7d1a94f62" /><Relationship Type="http://schemas.openxmlformats.org/officeDocument/2006/relationships/notesSlide" Target="/ppt/notesSlides/notesSlide10.xml" Id="R025e7ea6bdd443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25a3b9bce4f7b" /><Relationship Type="http://schemas.openxmlformats.org/officeDocument/2006/relationships/notesSlide" Target="/ppt/notesSlides/notesSlide11.xml" Id="Rb67da9da38184d1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eb056d97a4326" /><Relationship Type="http://schemas.openxmlformats.org/officeDocument/2006/relationships/notesSlide" Target="/ppt/notesSlides/notesSlide12.xml" Id="R8487f3acf160460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c2cd2eeae4cd4" /><Relationship Type="http://schemas.openxmlformats.org/officeDocument/2006/relationships/notesSlide" Target="/ppt/notesSlides/notesSlide13.xml" Id="Rc57306b898ee4ed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297f285bc4108" /><Relationship Type="http://schemas.openxmlformats.org/officeDocument/2006/relationships/notesSlide" Target="/ppt/notesSlides/notesSlide14.xml" Id="R1d7f4f5ee5b84d7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58010776be4a4c" /><Relationship Type="http://schemas.openxmlformats.org/officeDocument/2006/relationships/notesSlide" Target="/ppt/notesSlides/notesSlide15.xml" Id="Rd08254ca626a48f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f3b6492af4b88" /><Relationship Type="http://schemas.openxmlformats.org/officeDocument/2006/relationships/notesSlide" Target="/ppt/notesSlides/notesSlide16.xml" Id="R3195c0bbf84a487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57aaeb9543488e" /><Relationship Type="http://schemas.openxmlformats.org/officeDocument/2006/relationships/notesSlide" Target="/ppt/notesSlides/notesSlide17.xml" Id="Raf31ba4b201e495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5dc2695bd455e" /><Relationship Type="http://schemas.openxmlformats.org/officeDocument/2006/relationships/image" Target="/ppt/media/image5.png" Id="Re66eb524d756491f" /><Relationship Type="http://schemas.openxmlformats.org/officeDocument/2006/relationships/notesSlide" Target="/ppt/notesSlides/notesSlide18.xml" Id="R55b5cae96b63456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88a34549b41c2" /><Relationship Type="http://schemas.openxmlformats.org/officeDocument/2006/relationships/notesSlide" Target="/ppt/notesSlides/notesSlide19.xml" Id="R46a3b5e219d74c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67A048-67D5-473B-8710-F92C3C09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0EFB0-8C31-4A45-AFB8-0B286B6E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383fa3ce148af"/>
          <a:srcRect xmlns:a="http://schemas.openxmlformats.org/drawingml/2006/main" l="22740" t="0" r="227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1912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22e7dff1d84c1b"/>
          <a:stretch xmlns:a="http://schemas.openxmlformats.org/drawingml/2006/main"/>
        </p:blipFill>
        <p:spPr>
          <a:xfrm xmlns:a="http://schemas.openxmlformats.org/drawingml/2006/main">
            <a:off x="609600" y="780745"/>
            <a:ext cx="2514600" cy="81976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BAEF4-7298-4832-BC53-27C1EDA7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5334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4275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4275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Growth Holdings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FC4E4F-B2D1-4DB3-9478-EA8B998D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048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One CALA investment.</a:t>
            </a:r>
          </a:p>
          <a:p xmlns:a="http://schemas.openxmlformats.org/drawingml/2006/main">
            <a:pPr>
              <a:def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A platform for four to eight locations.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72B8F-0758-49F7-9F97-253BDB05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CLIVE COLLECTIVE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E57E5-5897-46ED-B8E2-B3D071D46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476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Confidential discussion draft</a:t>
            </a:r>
          </a:p>
          <a:p xmlns:a="http://schemas.openxmlformats.org/drawingml/2006/main">
            <a:pPr>
              <a:defRPr sz="13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1308277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243B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2B30EB-8FC5-4F60-8C8E-CDE52775F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The investment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C5B0F-F3E4-4431-A0A6-F4021B8E1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3FA8B3-BBA8-40CC-A852-64FDCAFF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E1D31-6A27-4A6F-9856-19A66697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Proposed platform strategy. Capitalization, timing and investor terms remain under development.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D9271-57E9-46C0-AD74-A9E6C34C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438150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84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84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4–8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B65F2-C250-4A47-BDDB-B5EECD3B1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4524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CALA locations at target scale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ADD4B-CF15-454F-B87D-631C35F6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1638300"/>
            <a:ext cx="5810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27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A single investment in the CALA brand</a:t>
            </a:r>
          </a:p>
          <a:p xmlns:a="http://schemas.openxmlformats.org/drawingml/2006/main">
            <a:pPr>
              <a:defRPr sz="27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27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and its restaurant portfolio.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7186E-5FC2-4661-A9F0-11F61947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3528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Initial capital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8513AC-DA2F-4D54-AE74-B7E694BD2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838575"/>
            <a:ext cx="581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Acquire the Scottsdale operation and develop Paradise Valley.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44830-8C7B-4689-BD05-DA409C74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728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Future capital funds selected expansion opportunities.</a:t>
            </a:r>
          </a:p>
          <a:p xmlns:a="http://schemas.openxmlformats.org/drawingml/2006/main">
            <a:pPr>
              <a:defRPr sz="2100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The intended outcome is a sale or recapitalization of the combined platform.</a:t>
            </a:r>
          </a:p>
        </p:txBody>
      </p:sp>
    </p:spTree>
    <p:extLst>
      <p:ext uri="{BB962C8B-B14F-4D97-AF65-F5344CB8AC3E}">
        <p14:creationId xmlns:p14="http://schemas.microsoft.com/office/powerpoint/2010/main" val="2556964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8AEB4-6232-4DF4-ABC6-DBB88AAC7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The CALA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54348B-623E-420C-8C14-B5D3D1EE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A9E77-DC5B-4124-830D-9B39A52E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e7e2ec3d547ee"/>
          <a:srcRect xmlns:a="http://schemas.openxmlformats.org/drawingml/2006/main" l="0" t="19234" r="0" b="1923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1428750"/>
            <a:ext cx="4819650" cy="43338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955627-571C-4735-A7A6-34115307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715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28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Mediterranean coastal dining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D1C40A-95F3-4731-910B-CC5857EF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429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Food inspired by the Mediterranean coast, with handmade pasta, fresh seafood and artisanal pizza.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B1B0FF-F7C4-489A-BF6F-64C19C5F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An energetic restaurant experience with a distinctive design and a full beverage program.</a:t>
            </a:r>
          </a:p>
        </p:txBody>
      </p:sp>
    </p:spTree>
    <p:extLst>
      <p:ext uri="{BB962C8B-B14F-4D97-AF65-F5344CB8AC3E}">
        <p14:creationId xmlns:p14="http://schemas.microsoft.com/office/powerpoint/2010/main" val="7390071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0B59D3-846F-4953-B4FB-2EC59A24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Clive Collective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35F28-CD6A-4A1F-AB08-9419F94B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3C7B75-75EE-4920-8CD1-E9DF54BC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E2E08-EC38-4328-B899-5919871C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Proposed sponsor responsibilities, subject to the management agreement and final offering documents.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12c81ef9846b8"/>
          <a:srcRect xmlns:a="http://schemas.openxmlformats.org/drawingml/2006/main" l="0" t="21121" r="0" b="211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66850"/>
            <a:ext cx="4857750" cy="42100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41A2B-46D8-4861-AFFE-A5DB905F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524000"/>
            <a:ext cx="552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2625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Sponsor and operator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040F85-467B-42C6-A60F-EB92BC117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143125"/>
            <a:ext cx="5524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Mikis Troyan and Justin Massei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747542-E982-4049-BC85-3943181C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86075"/>
            <a:ext cx="547687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Clive would retain operating control and manage the CALA platform.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C96159-7109-4F4E-BB4D-D5A3F71F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143375"/>
            <a:ext cx="5476875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The platform plan includes site selection, restaurant development, operating standards and investor reporting.</a:t>
            </a:r>
          </a:p>
        </p:txBody>
      </p:sp>
    </p:spTree>
    <p:extLst>
      <p:ext uri="{BB962C8B-B14F-4D97-AF65-F5344CB8AC3E}">
        <p14:creationId xmlns:p14="http://schemas.microsoft.com/office/powerpoint/2010/main" val="7593390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6630A-9980-4D67-8FCE-CB102968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The initial portfolio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C1A39B-FB97-4989-8114-529F6F65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A6167-A710-4025-ACD7-29E27AFF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3F558-C4B2-4D8D-B78F-EC062841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Scottsdale acquisition remains proposed. PV lease status reflects the August 26, 2026 email.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36766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81200"/>
                <a:gridCol w="4495800"/>
                <a:gridCol w="4495800"/>
              </a:tblGrid>
              <a:tr h="7353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CALA Scottsdale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CALA Paradise Valley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</a:tr>
              <a:tr h="7353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Role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Existing operating anchor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New location at PV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7353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Initial use of capital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Acquire equity in 7501 Scottsdale LLC or applicable entity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Development, pre-opening and contingency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7353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Counterparty / stage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Purchase price and investor rollover to be finalized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RED Development</a:t>
                      </a:r>
                    </a:p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Signed lease reported August 26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7353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Underwriting needed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Current financials, liabilities and acquisition terms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Final budget, financing and opening schedule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847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E452E-A85F-4B3C-9C41-8F002101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Paradise Valley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0C767-D867-4383-8D01-25BEF1C4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23B13-F34D-409E-9F0B-9100228B2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DCDD5-6E64-492B-B2A4-13B1E674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August 26 email anticipated construction in September. Actual start and opening dates require confirmation.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4C565-5B48-44DC-8063-2FE80F0F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0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The first development project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F7BAB-378E-44AB-8E8F-3761A00A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521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RED Development at PV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826A0-A783-45D5-BDD5-CBEF0623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52197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The email reported a signed lease, creating the initial development opportunity for the platform.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74E25-4F35-4FAA-81BF-7AE1D9A1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552700"/>
            <a:ext cx="5219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Capital deployment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711ECB-2A19-4280-BBF3-0B7319B3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038475"/>
            <a:ext cx="52197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The initial raise would cover construction and pre-opening costs, with contingency and working capital.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95BD49-8C8B-428A-9587-F9BEB33A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972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25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PV provides the next test of CALA’s ability to operate beyond its Scottsdale location.</a:t>
            </a:r>
          </a:p>
        </p:txBody>
      </p:sp>
    </p:spTree>
    <p:extLst>
      <p:ext uri="{BB962C8B-B14F-4D97-AF65-F5344CB8AC3E}">
        <p14:creationId xmlns:p14="http://schemas.microsoft.com/office/powerpoint/2010/main" val="11893152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D9508D-1D17-4F62-94E7-62235E2C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The complete opportunity pipeline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E8D850-911A-4507-9A5C-DB9AE827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5C7CC7-8133-4E1F-81BF-2ACFF7CD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44E22-CC8D-4284-8E5F-D85E1CCD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Source: email to Jeff Ward, August 26, 2026. Historical stages only. LOIs do not establish executed leases.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495425"/>
          <a:ext xmlns:a="http://schemas.openxmlformats.org/drawingml/2006/main" cx="10972800" cy="4343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76550"/>
                <a:gridCol w="4572000"/>
                <a:gridCol w="3524250"/>
              </a:tblGrid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Market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Property / relationship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Stage in email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Paradise Valley, AZ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PV / RED Development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Signed lease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Austin, TX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The Domain / Simon Property Group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LOI, second-generation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Fort Worth, TX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Clearfork / Simon Property Group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LOI, second-generation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San Diego, CA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Fashion Valley / Simon Property Group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LOI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Newport Beach, CA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Fashion Island / Irvine Company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LOI, second-generation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Salt Lake City, UT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City Creek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LOI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429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Santa Barbara, CA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Funk Zone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Opportunity identified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27177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7CB678-1150-415A-8C0A-CC85B3A3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Texas opportunities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A7D4A-0C36-42C9-BEE0-CB2040E7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633C86-02D3-4176-81B7-7A76FBBD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02E6C-3E7C-4A89-B4B4-63F430E3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LOI stages and second-generation descriptions reflect the August 26 email. No site budgets or returns supplied.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5EEBF-B223-4497-9085-805085FA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90675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Austin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C1FEC-DE4A-4FB6-B510-6A51AE45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The Domain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Simon Property Group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ED44B8-101C-4BE5-A5FA-FEF918CE7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5095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Second-generation opportunity at LOI stage.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25AB2-7D5F-492D-BE0C-29E05FC8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590675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Fort Worth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8E401F-563A-4EE8-A150-816FD0C5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76450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Clearfork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Simon Property Group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A2221-1589-4BA4-A0DB-BAE9D4CA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90875"/>
            <a:ext cx="5095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Second-generation opportunity at LOI stage.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ED9E7B-DF6B-482C-80D6-8F04E739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Investment review: usable infrastructure, renovation scope, lease economics and staffing capacity.</a:t>
            </a:r>
          </a:p>
        </p:txBody>
      </p:sp>
    </p:spTree>
    <p:extLst>
      <p:ext uri="{BB962C8B-B14F-4D97-AF65-F5344CB8AC3E}">
        <p14:creationId xmlns:p14="http://schemas.microsoft.com/office/powerpoint/2010/main" val="657870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982330-E78C-4988-A321-A64E16AC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Southern California opportunities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448F54-E924-4E42-B09D-97ED78F0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ED81FE-516F-4C9E-87F7-9DB93B30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06977-8D4A-42B3-9FAE-617802E1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Historical stages from August 26, 2026. Fashion Island and Fashion Valley are distinct opportunities.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E87AD-8F0D-4E0E-8B23-FA090885D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San Diego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982F1-57AD-438F-ACFA-2C96E0784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Fashion Valley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Simon Property Group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A72009-4271-4CB9-BBD1-54B158A6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50958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LOI stage. Build-out format and capital requirements remain to be confirmed.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BDB3E3-35DD-4FB4-83BC-CBE0B9E2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6383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Newport Beach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68CD9-4DF4-4979-BC98-97192E91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24075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Fashion Island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Irvine Company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9E3826-4481-4EB5-A24F-B47ED4F6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52800"/>
            <a:ext cx="50958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LOI stage. The email identified a second-generation restaurant opportunity.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8DEF02-BCF5-4AFB-A2B5-69B9C5E71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Site approval would depend on rent burden, development cost and the local operating model.</a:t>
            </a:r>
          </a:p>
        </p:txBody>
      </p:sp>
    </p:spTree>
    <p:extLst>
      <p:ext uri="{BB962C8B-B14F-4D97-AF65-F5344CB8AC3E}">
        <p14:creationId xmlns:p14="http://schemas.microsoft.com/office/powerpoint/2010/main" val="6392524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034918-BC09-429A-9DD1-27E38FD3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Additional market opportunities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8AA4F3-37AD-4962-A2C1-91913409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09E598-2350-4E7A-B4E1-B0E5B497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E0738-276B-4D7C-B8F9-78DD3FFD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Historical stages from August 26, 2026. The email did not specify developers, site sizes or economics for these markets.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E82DC5-E3B2-492F-A770-AF41E618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Salt Lake City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94C3B-C5CD-4572-BA7D-BA7E42B1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City Creek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LOI stage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3999A2-798C-4009-A966-8401A5CFA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50958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Next review: site terms, space condition, operating requirements and construction scope.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34BEF-1D8C-44DC-82D0-E75364B3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6383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Santa Barbara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75ECB-64E2-46CB-A727-C08C6334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24075"/>
            <a:ext cx="5095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Funk Zone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Opportunity identified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F6BC9-04D1-46EC-ADA7-C9566B44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52800"/>
            <a:ext cx="50958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Next review: specific premises, control of the site, permitting and capital needs.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787D5-3A5D-46E8-91BE-AB5B80B9C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9728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The pipeline supports choice. CALA would pursue only the locations that meet its investment criteria.</a:t>
            </a:r>
          </a:p>
        </p:txBody>
      </p:sp>
    </p:spTree>
    <p:extLst>
      <p:ext uri="{BB962C8B-B14F-4D97-AF65-F5344CB8AC3E}">
        <p14:creationId xmlns:p14="http://schemas.microsoft.com/office/powerpoint/2010/main" val="4452793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B1616-37AB-4B7A-A6AE-122EDA78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Initial sources and uses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0674B-97FA-491F-B555-867281D3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E3A91-722B-4CC9-A10E-5CC68F30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04C90D-DECA-481D-BC34-FD8A1BA3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Amounts are to be finalized. A restaurant’s total project cost is distinct from the parent’s equity raise.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24500"/>
                <a:gridCol w="5448300"/>
              </a:tblGrid>
              <a:tr h="5794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Initial use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Amount / decision required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</a:tr>
              <a:tr h="5794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Scottsdale acquisition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Purchase price, debt treatment and investor rollover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794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PV development and pre-opening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Final project budget and contingency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794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Platform and working capital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Corporate runway and operating reserves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794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Fees and transaction costs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Formation, acquisition and financing costs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5794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Total initial equity raise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To be finalized after sources and uses reconcile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56762-3A09-4014-A56E-02F78B56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62575"/>
            <a:ext cx="10972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Potential sources: new equity, Scottsdale investor rollover and location-level financing, if approved.</a:t>
            </a:r>
          </a:p>
        </p:txBody>
      </p:sp>
    </p:spTree>
    <p:extLst>
      <p:ext uri="{BB962C8B-B14F-4D97-AF65-F5344CB8AC3E}">
        <p14:creationId xmlns:p14="http://schemas.microsoft.com/office/powerpoint/2010/main" val="20307354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243B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B38925-60E6-4C1D-A2E9-7C57BB3C8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One parent investment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F19EE-A83E-41E3-A541-F08D97F1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76C982-B952-497A-AA98-979253B8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D20EE4-9E12-4631-A07B-FBED33E3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Proposed structure. Entity ownership, IP transfer and liability separation require final documentation.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8BC9D-1A1F-48A4-AFC6-F4738C895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9725"/>
            <a:ext cx="106680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360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CALA Growth Holdings LLC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E2B44-46F4-42DB-BC85-EE9142FB4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081087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Investors would own interests in the parent platform.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A7EE25-7487-4565-984F-7A17A273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516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Parent ownership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2795D5-1EB9-4B5E-A84F-F0CB1DEE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67175"/>
            <a:ext cx="51625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CALA brand and intellectual property, plus controlling interests in the restaurant entities.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CBDDD3-5F4E-40A8-B15E-5795889B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81400"/>
            <a:ext cx="5162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Restaurant subsidiaries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0005A-5947-4D2B-8079-471F05C58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067175"/>
            <a:ext cx="51625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Separate LLCs for Scottsdale, PV and each future restaurant, with location-specific leases and financing.</a:t>
            </a:r>
          </a:p>
        </p:txBody>
      </p:sp>
    </p:spTree>
    <p:extLst>
      <p:ext uri="{BB962C8B-B14F-4D97-AF65-F5344CB8AC3E}">
        <p14:creationId xmlns:p14="http://schemas.microsoft.com/office/powerpoint/2010/main" val="6360590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4BE6B1-A664-4E78-A8BD-A7DF6DACF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Expansion rounds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D083F-9473-4255-8FAF-BB73A40A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A9992-D27B-4F35-BDE1-DB2F4E5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4A5D1-6548-4DD3-8FF0-DABF4486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Proposed approach. Fair-value issuance, participation rights and approval rules require a defined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A04025-7186-4BEC-88D5-CACFA548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838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defRPr>
            </a:pPr>
            <a:r>
              <a:rPr sz="36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5B9EF-A62B-426D-9A16-0CBB75CE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638300"/>
            <a:ext cx="9867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Price the new round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E0577-B289-4640-B6D5-7BB9E978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43125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Establish the platform’s then-current value under a documented valuation process.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36EC3-FB2D-4035-A0D8-1010B1B2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838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defRPr>
            </a:pPr>
            <a:r>
              <a:rPr sz="36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C0AEE1-369B-4667-B51E-A5FF6DC7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81325"/>
            <a:ext cx="9867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Offer existing investors participation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AC40B-A6B8-4D0B-8249-5E217846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86150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Give investors the right to fund their pro-rata share of the new round.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DEB5AF-9642-4F02-9999-F68961F7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838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defRPr>
            </a:pPr>
            <a:r>
              <a:rPr sz="36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FA5CB-D348-4682-A648-F4AE5522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24350"/>
            <a:ext cx="9867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Admit additional capital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C533E0-553E-45F2-B109-72508190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29175"/>
            <a:ext cx="9620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Issue units to participating and new investors. Nonparticipants dilute at the new round valuation.</a:t>
            </a:r>
          </a:p>
        </p:txBody>
      </p:sp>
    </p:spTree>
    <p:extLst>
      <p:ext uri="{BB962C8B-B14F-4D97-AF65-F5344CB8AC3E}">
        <p14:creationId xmlns:p14="http://schemas.microsoft.com/office/powerpoint/2010/main" val="1247453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B0253B-99F7-47C6-B7DE-5C2C11AD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Proposed investor economics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6D76D-BF41-4A47-8BC4-23E012EF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67EFC8-48B5-471D-9F67-2377141C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8A2B72-0357-4B2B-B847-F90ACD78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Discussion terms only. The preferred return rate, management fee and complete waterfall remain to be finalized.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BBA800-9A61-47DE-964A-35B53829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704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25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Parent-level distributions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A6D64-C7B6-4EE9-AE78-22EF2C2A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57425"/>
            <a:ext cx="72199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1. Return investor contributed capital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2. Pay the cumulative, non-compounding</a:t>
            </a:r>
          </a:p>
          <a:p xmlns:a="http://schemas.openxmlformats.org/drawingml/2006/main">
            <a:pPr>
              <a:def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    preferred return at a rate to be finalized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3. Split remaining distributable proceeds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3436A0-4C31-410D-BE13-E2565F97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943100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54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54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60%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307CF2-B00E-4BD2-8D60-DE02EE0F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7655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Investors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EE0E4A-0C54-4BC0-AA82-7868F8C9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781425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54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defRPr>
            </a:pPr>
            <a:r>
              <a:rPr sz="5400" b="0">
                <a:solidFill>
                  <a:srgbClr val="A56A45"/>
                </a:solidFill>
                <a:latin typeface="Nimbus Roman"/>
                <a:ea typeface="Nimbus Roman"/>
                <a:cs typeface="Nimbus Roman"/>
              </a:rPr>
              <a:t>40%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8D2C8E-5B53-46F4-89D5-66F9BE15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7148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Clive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AEB5BD-C84B-4884-9229-EE163F66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109061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Management fee basis and rate: to be finalized.</a:t>
            </a:r>
          </a:p>
        </p:txBody>
      </p:sp>
    </p:spTree>
    <p:extLst>
      <p:ext uri="{BB962C8B-B14F-4D97-AF65-F5344CB8AC3E}">
        <p14:creationId xmlns:p14="http://schemas.microsoft.com/office/powerpoint/2010/main" val="16323910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11121-215F-476C-AB39-B86A704A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Deployment and operating discipline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98724-726B-4A6D-8DBB-A6EAFB95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325DD-C792-4315-8D91-CB826A42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7D95B-B5B7-4846-9D2A-F3E3515C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Proposed approval criteria and reporting approach. No opening sequence or development dates are committed.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7BE96-2C27-40FC-A8F3-CB2447428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Before each site commitment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4BCA5-4B2B-45C3-9F1D-1C8CAAF3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Review the project budget, lease terms, downside cash needs and opening team.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B09D3-98A5-4E58-B122-E006F7C2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Before the next expansion round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77909-F4D5-4B28-A8DE-B5164B31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124075"/>
            <a:ext cx="5143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Assess existing restaurant performance, available management capacity and remaining liquidity.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AAEFC-452B-4870-ACC9-61302D42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1047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2625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Investor reporting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16221-A5B7-4E56-B78C-6342C7D3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108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Report restaurant performance, parent cash and debt, development spending, ownership changes and the capital plan.</a:t>
            </a:r>
          </a:p>
        </p:txBody>
      </p:sp>
    </p:spTree>
    <p:extLst>
      <p:ext uri="{BB962C8B-B14F-4D97-AF65-F5344CB8AC3E}">
        <p14:creationId xmlns:p14="http://schemas.microsoft.com/office/powerpoint/2010/main" val="85513360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E0CEA-E915-4C6E-890C-A98EF584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Risks and proposed controls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12BF4-D68E-496A-8B25-1400A8F9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8EC10E-9ED6-4EBD-BB40-0B9A6070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38957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67250"/>
                <a:gridCol w="6305550"/>
              </a:tblGrid>
              <a:tr h="6492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Principal risk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3F0E8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Proposed response</a:t>
                      </a:r>
                    </a:p>
                  </a:txBody>
                  <a:tcPr marL="133350" marR="114300" marT="76200" marB="76200" anchor="ctr">
                    <a:solidFill>
                      <a:srgbClr val="243B33"/>
                    </a:solidFill>
                  </a:tcPr>
                </a:tc>
              </a:tr>
              <a:tr h="6492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Construction cost and opening delays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Contingency, milestone funding and updated cost forecasts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6492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Weak unit profitability or cash generation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Site-level downside underwriting and sufficient cash reserves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6492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Growth outpaces the operating team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Stage openings around management and recruiting capacity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6492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Valuation, dilution and sponsor conflicts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Document the pricing method, participation rights and approvals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  <a:tr h="6492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Exit timing, liquidity and capital loss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43B33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Flexible hold period and realistic financing and sale assumptions</a:t>
                      </a:r>
                    </a:p>
                  </a:txBody>
                  <a:tcPr marL="133350" marR="114300" marT="76200" marB="76200" anchor="ctr">
                    <a:solidFill>
                      <a:srgbClr val="F3F0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2303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243B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E4D4C-B8FC-4858-96E7-45EFC52D6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The intended exit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02683-30D2-474F-AB73-11BA572D9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448FA-A916-4CE6-B686-46BA3C52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7C033-F948-4498-BF11-592EB19A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Targets reflect the current one-pager. Scale, timing, proceeds and liquidity are not guaranteed.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D1BF2-BCB3-43E7-92EC-D2D60419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9725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76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7650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4–8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53FAA-5B7C-4626-90C5-2A3C44FD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509587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Locations at target scale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37953C-69B1-4FF8-BA6C-9E5A65F58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771650"/>
            <a:ext cx="52387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5025" b="0">
                <a:solidFill>
                  <a:srgbClr val="F3F0E8"/>
                </a:solidFill>
                <a:latin typeface="Nimbus Roman"/>
                <a:ea typeface="Nimbus Roman"/>
                <a:cs typeface="Nimbus Roman"/>
              </a:defRPr>
            </a:pPr>
            <a:r>
              <a:rPr sz="5025" b="0">
                <a:solidFill>
                  <a:srgbClr val="F3F0E8"/>
                </a:solidFill>
                <a:latin typeface="Nimbus Roman"/>
                <a:ea typeface="Nimbus Roman"/>
                <a:cs typeface="Nimbus Roman"/>
              </a:rPr>
              <a:t>5–7 years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7B8F1-D913-44ED-B1B2-47870952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86075"/>
            <a:ext cx="52387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D6C8AF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D6C8AF"/>
                </a:solidFill>
                <a:latin typeface="Nimbus Sans"/>
                <a:ea typeface="Nimbus Sans"/>
                <a:cs typeface="Nimbus Sans"/>
              </a:rPr>
              <a:t>Indicative horizon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A3564-E16B-49C8-BB22-744876E39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81450"/>
            <a:ext cx="109728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Strategic sale of the CALA platform</a:t>
            </a:r>
          </a:p>
          <a:p xmlns:a="http://schemas.openxmlformats.org/drawingml/2006/main">
            <a:pPr>
              <a:def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Private equity recapitalization</a:t>
            </a:r>
          </a:p>
          <a:p xmlns:a="http://schemas.openxmlformats.org/drawingml/2006/main">
            <a:pPr>
              <a:def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defRPr>
            </a:pPr>
            <a:r>
              <a:rPr sz="2475" b="0">
                <a:solidFill>
                  <a:srgbClr val="F3F0E8"/>
                </a:solidFill>
                <a:latin typeface="Nimbus Sans"/>
                <a:ea typeface="Nimbus Sans"/>
                <a:cs typeface="Nimbus Sans"/>
              </a:rPr>
              <a:t>Portfolio transaction</a:t>
            </a:r>
          </a:p>
        </p:txBody>
      </p:sp>
    </p:spTree>
    <p:extLst>
      <p:ext uri="{BB962C8B-B14F-4D97-AF65-F5344CB8AC3E}">
        <p14:creationId xmlns:p14="http://schemas.microsoft.com/office/powerpoint/2010/main" val="16810597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A216FF-2535-4DA4-BEFB-0451B20D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The initial investment 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3F463-82CC-46A1-9B34-3A7F5F17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9B72DF-17E3-43D3-A25E-FB423767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7FA09-315E-4E98-B5F9-4310BF2A2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72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Confidential discussion draft. Not an offer to sell securities. Subject to diligence and definitive documentation.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1A622-B280-468D-9AC4-C1674DA5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6667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3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Acquire Scottsdale. Develop PV.</a:t>
            </a:r>
          </a:p>
          <a:p xmlns:a="http://schemas.openxmlformats.org/drawingml/2006/main">
            <a:pPr>
              <a:defRPr sz="33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30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Build a selective CALA portfolio.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1F0D6-7A2C-4C7E-88C0-1D631603F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Terms to complete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448AC-D3F8-432D-897C-04AD0755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661987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Scottsdale price and investor rollover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PV budget and financing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Initial equity raise and ownership</a:t>
            </a:r>
          </a:p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Preferred return, fees and governance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eb524d756491f"/>
          <a:srcRect xmlns:a="http://schemas.openxmlformats.org/drawingml/2006/main" l="20535" t="0" r="205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1466850"/>
            <a:ext cx="3467100" cy="39243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CD480-1A5E-4C16-997D-58F662C8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505450"/>
            <a:ext cx="34671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Mikis Troyan</a:t>
            </a:r>
          </a:p>
          <a:p xmlns:a="http://schemas.openxmlformats.org/drawingml/2006/main">
            <a:pPr>
              <a:defRPr sz="15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mikis@weareclive.com</a:t>
            </a:r>
          </a:p>
        </p:txBody>
      </p:sp>
    </p:spTree>
    <p:extLst>
      <p:ext uri="{BB962C8B-B14F-4D97-AF65-F5344CB8AC3E}">
        <p14:creationId xmlns:p14="http://schemas.microsoft.com/office/powerpoint/2010/main" val="9166129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48A78A-F1B2-4188-8FAB-3295271E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defRPr>
            </a:pPr>
            <a:r>
              <a:rPr sz="3450" b="0">
                <a:solidFill>
                  <a:srgbClr val="243B33"/>
                </a:solidFill>
                <a:latin typeface="Nimbus Roman"/>
                <a:ea typeface="Nimbus Roman"/>
                <a:cs typeface="Nimbus Roman"/>
              </a:rPr>
              <a:t>Sources and proposal status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70E9C-7201-48C4-88DD-C0479F11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CALA GROWTH HOLDINGS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FA4667-F6D1-4975-8C53-7C54DD0A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9BE78-A600-4236-90C3-DBEE4292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Opportunity pipeline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750DD-7B82-4F9C-817E-A86F9467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10810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Email from Mikis Troyan to Jeff Ward, copied to Justin Massei, August 26, 2026. Includes all seven development opportunities and the proposed Scottsdale acquisition.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BAAECA-66FF-455D-9413-90E6298AE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7575"/>
            <a:ext cx="10810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A56A45"/>
                </a:solidFill>
                <a:latin typeface="Nimbus Sans"/>
                <a:ea typeface="Nimbus Sans"/>
                <a:cs typeface="Nimbus Sans"/>
              </a:rPr>
              <a:t>Platform and investor terms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1740E6-5B41-495A-9634-1DC44C4F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10810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243B33"/>
                </a:solidFill>
                <a:latin typeface="Nimbus Sans"/>
                <a:ea typeface="Nimbus Sans"/>
                <a:cs typeface="Nimbus Sans"/>
              </a:rPr>
              <a:t>CALA Growth Holdings Investment Overview, current discussion draft. Terms, amounts and the five-to-seven-year horizon remain proposals.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48E564-CF9A-426D-93F9-5E5DB612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67325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86B61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86B61"/>
                </a:solidFill>
                <a:latin typeface="Nimbus Sans"/>
                <a:ea typeface="Nimbus Sans"/>
                <a:cs typeface="Nimbus Sans"/>
              </a:rPr>
              <a:t>Pipeline stages reflect the source email. Current lease execution, availability, site economics and construction progress require updated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5466066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2026-09-30T22:11:29.7770000Z</dcterms:created>
  <dcterms:modified xsi:type="dcterms:W3CDTF">2026-09-30T22:11:29.7780000Z</dcterms:modified>
</coreProperties>
</file>